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033C-7EFF-4181-9B24-C63852D99966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4979-DAD4-433F-A5A6-04E3EE887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5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033C-7EFF-4181-9B24-C63852D99966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4979-DAD4-433F-A5A6-04E3EE887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14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033C-7EFF-4181-9B24-C63852D99966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4979-DAD4-433F-A5A6-04E3EE887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033C-7EFF-4181-9B24-C63852D99966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4979-DAD4-433F-A5A6-04E3EE887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86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033C-7EFF-4181-9B24-C63852D99966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4979-DAD4-433F-A5A6-04E3EE887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26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033C-7EFF-4181-9B24-C63852D99966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4979-DAD4-433F-A5A6-04E3EE887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95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033C-7EFF-4181-9B24-C63852D99966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4979-DAD4-433F-A5A6-04E3EE887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8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033C-7EFF-4181-9B24-C63852D99966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4979-DAD4-433F-A5A6-04E3EE887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24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033C-7EFF-4181-9B24-C63852D99966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4979-DAD4-433F-A5A6-04E3EE887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51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033C-7EFF-4181-9B24-C63852D99966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4979-DAD4-433F-A5A6-04E3EE887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11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033C-7EFF-4181-9B24-C63852D99966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4979-DAD4-433F-A5A6-04E3EE887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25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8033C-7EFF-4181-9B24-C63852D99966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B4979-DAD4-433F-A5A6-04E3EE887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11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tsadik24.ru/innovacionnye-ploshchadki/756-kartinnaya-galereya-v-detskom-sa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4689" y="2794825"/>
            <a:ext cx="6377026" cy="1134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Инновационная деятельность и площадки</a:t>
            </a:r>
            <a:endParaRPr lang="ru-RU" sz="3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Picture 1" descr="C:\Users\us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69" y="1941566"/>
            <a:ext cx="5301610" cy="39757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73736" y="234166"/>
            <a:ext cx="11768328" cy="908834"/>
            <a:chOff x="0" y="2016224"/>
            <a:chExt cx="8696355" cy="91390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2016224"/>
              <a:ext cx="8696355" cy="913901"/>
            </a:xfrm>
            <a:prstGeom prst="round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70131" y="2061540"/>
              <a:ext cx="8581627" cy="8232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3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Муниципальное автономное дошкольное образовательное учреждение - детский сад № 24 города Екатеринбурга</a:t>
              </a:r>
            </a:p>
          </p:txBody>
        </p:sp>
      </p:grpSp>
      <p:sp>
        <p:nvSpPr>
          <p:cNvPr id="7" name="Овал 6"/>
          <p:cNvSpPr/>
          <p:nvPr/>
        </p:nvSpPr>
        <p:spPr>
          <a:xfrm>
            <a:off x="9336024" y="3995928"/>
            <a:ext cx="2479776" cy="2505407"/>
          </a:xfrm>
          <a:prstGeom prst="ellipse">
            <a:avLst/>
          </a:prstGeom>
          <a:blipFill>
            <a:blip r:embed="rId3" cstate="print">
              <a:extLst/>
            </a:blip>
            <a:srcRect/>
            <a:stretch>
              <a:fillRect t="-11000" b="-11000"/>
            </a:stretch>
          </a:blipFill>
          <a:ln>
            <a:solidFill>
              <a:srgbClr val="002060"/>
            </a:solidFill>
          </a:ln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4024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73736" y="234166"/>
            <a:ext cx="11768328" cy="1238018"/>
            <a:chOff x="0" y="2016224"/>
            <a:chExt cx="8696355" cy="91390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2016224"/>
              <a:ext cx="8696355" cy="913901"/>
            </a:xfrm>
            <a:prstGeom prst="round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" name="Скругленный прямоугольник 4"/>
            <p:cNvSpPr/>
            <p:nvPr/>
          </p:nvSpPr>
          <p:spPr>
            <a:xfrm>
              <a:off x="70131" y="2061540"/>
              <a:ext cx="8581627" cy="8232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ctr"/>
              <a:r>
                <a:rPr lang="ru-RU" sz="25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lang="ru-RU" sz="25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нновационная </a:t>
              </a:r>
              <a:r>
                <a:rPr lang="ru-RU" sz="25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площадка </a:t>
              </a:r>
              <a:r>
                <a:rPr lang="ru-RU" sz="25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федерального уровня </a:t>
              </a:r>
              <a:r>
                <a:rPr lang="ru-RU" sz="25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АНО ДПО «НИИ дошкольного образования «Воспитатели России</a:t>
              </a:r>
              <a:r>
                <a:rPr lang="ru-RU" sz="25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» </a:t>
              </a:r>
            </a:p>
            <a:p>
              <a:pPr algn="ctr" fontAlgn="ctr"/>
              <a:r>
                <a:rPr lang="ru-RU" sz="25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«Картинная </a:t>
              </a:r>
              <a:r>
                <a:rPr lang="ru-RU" sz="25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галерея в детском саду»</a:t>
              </a: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7105" t="17369" r="22453" b="3724"/>
          <a:stretch/>
        </p:blipFill>
        <p:spPr>
          <a:xfrm>
            <a:off x="8586215" y="1719071"/>
            <a:ext cx="3163825" cy="442569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68641" y="1712481"/>
            <a:ext cx="78695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искусства входят в жизнь современных детей с раннего возраста. Согласно Федеральному образовательному стандарту дошкольного образования (ФГОС ДО) одной из структурных единиц содержания программ дошкольного образования является область художественно-эстетического развития, которая «предполагает развитие предпосылок целостно-смыслового восприятия и понимания произведений искусства», в том числе и изобразительного, «формирование элементарных представлений о видах искусства», самостоятельную творческую деятельность детей.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88" y="4114798"/>
            <a:ext cx="4858512" cy="170836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424088" y="60136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4"/>
              </a:rPr>
              <a:t>http://</a:t>
            </a:r>
            <a:r>
              <a:rPr lang="ru-RU" dirty="0" smtClean="0">
                <a:hlinkClick r:id="rId4"/>
              </a:rPr>
              <a:t>detsadik24.ru/innovacionnye-ploshchadki/756-kartinnaya-galereya-v-detskom-sadu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028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991" t="22881" r="9259" b="10956"/>
          <a:stretch/>
        </p:blipFill>
        <p:spPr>
          <a:xfrm>
            <a:off x="475487" y="451201"/>
            <a:ext cx="5359197" cy="298801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368" t="18767" r="12497" b="17226"/>
          <a:stretch/>
        </p:blipFill>
        <p:spPr>
          <a:xfrm>
            <a:off x="6318504" y="427303"/>
            <a:ext cx="5239512" cy="298801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02335" y="3689247"/>
            <a:ext cx="1158545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развитие детей дошкольного возраста посредством внедрения неклассических техник.</a:t>
            </a:r>
            <a:b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творческой деятельности ребенок-дошкольник осваивает и присваивает социокультурный опыт, трансформирует его и создает на этой основе субъективно новый продукт.</a:t>
            </a:r>
            <a:b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 творчество способствует приобретению детского опыта творческого сотрудничества, обогащению эмоционального фона ребенка, в основе которого лежит ожидание неизвестного эффекта от завершения создаваемой работы, а сфера эмоций в дошкольном возрасте, как мы знаем, играет немалую роль в развитии творческой деятельности. Неклассические техник применяются с использованием разнообразных материалов, помогающих ребенку уже на ранних этапах обучения добиться выразительности создаваемых образов.</a:t>
            </a:r>
          </a:p>
        </p:txBody>
      </p:sp>
    </p:spTree>
    <p:extLst>
      <p:ext uri="{BB962C8B-B14F-4D97-AF65-F5344CB8AC3E}">
        <p14:creationId xmlns:p14="http://schemas.microsoft.com/office/powerpoint/2010/main" val="85167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51.userapi.com/impg/n2lB79oqWnsKErOrqBFwABD2HP50wKa7pQIg8Q/O8rp6tNJnM4.jpg?size=796x452&amp;quality=95&amp;sign=9e6350ac48ebbe462eec30eeba3cdb8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422" y="4251960"/>
            <a:ext cx="4035642" cy="22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73736" y="234166"/>
            <a:ext cx="11768328" cy="689378"/>
            <a:chOff x="0" y="2016224"/>
            <a:chExt cx="8696355" cy="91390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2016224"/>
              <a:ext cx="8696355" cy="913901"/>
            </a:xfrm>
            <a:prstGeom prst="round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70131" y="2061540"/>
              <a:ext cx="8581627" cy="8232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ctr"/>
              <a:r>
                <a:rPr lang="ru-RU" sz="25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Творческий детско-родительский проект «Ожившие картины»</a:t>
              </a:r>
              <a:endPara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51363" y="1046416"/>
            <a:ext cx="118278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№ 7, Замелина Екатерина Андреевна, активно внедряет в свою образовательную деятельность арт-технологии, технологии проектного метода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следствии чего в группе был реализован творческий проект «Ожившие картины».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- развитие эмоциональной восприимчивости, эмоционального отклика на произведения искусства у детей и родителей воспитанников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проекта "Ожившие картины" заключалась в том, чтобы соединить родителей и детей общей идеей «примерить» на себя образы героев произведений художников. Но при этом добавить в картины свою индивидуальность.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творческом проекте необходимо было воссоздать картины известных художников. Результаты показали, что участники проекта смогли достичь максимального сходства.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Оживляя картину», они не только подобрали одежду, аксессуары,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продумали фон, предполагаемые движения, определенные повороты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прически, позы.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смогли понять и передать эмоции, краски и настроение картины.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16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74.userapi.com/impg/oz2fovXck-fHFL6SDzg88YQvQPg-TI-wMK3jhA/V1HqfPOzDLA.jpg?size=634x610&amp;quality=95&amp;sign=5404632405b1fa40a9814b3da9e9f33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4" y="117934"/>
            <a:ext cx="3213246" cy="309161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58.userapi.com/impg/BwA9s4cdjGuCbneGd5JHKmncw0iNKoaSXHnN-g/j7NLrQIT-U8.jpg?size=503x496&amp;quality=95&amp;sign=a2afdeb2c0bb897ddbb68a5b700d3b9f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39" y="161896"/>
            <a:ext cx="3090659" cy="304764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un9-80.userapi.com/impg/c3fC6v-VQy8H_amoT1H15el9rVkOnEklZhxq3g/hsk0EgUEC1c.jpg?size=491x477&amp;quality=95&amp;sign=8aae70ac95979cf779565f3edd833b48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177" y="3453533"/>
            <a:ext cx="3277981" cy="318451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sun9-45.userapi.com/impg/74bHaC-bG21YzEEUUA5nQW6J636Qfw9DflmdFA/5InK9ggPJ1Q.jpg?size=532x410&amp;quality=95&amp;sign=b70c1db168a282e4b4147349b08a1ace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468" y="161896"/>
            <a:ext cx="4645533" cy="358020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un9-64.userapi.com/impg/PYclTNzKYzywLFyUzFHFiWYxenimSbioUEts4w/4oXl-l_19tE.jpg?size=454x451&amp;quality=95&amp;sign=6e40b0143b7d8a9dedf4d20703869c95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56" y="3453533"/>
            <a:ext cx="3211604" cy="319038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23.userapi.com/impg/ln6cAjUBqHlhIQE2CnU8MnuWCzuHAlvaobw34g/JLNJDyFHpb4.jpg?size=638x336&amp;quality=95&amp;sign=c04417e989aa761dc89fcd57ff00c035&amp;type=alb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353" y="4105656"/>
            <a:ext cx="4678648" cy="246399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23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173736" y="234166"/>
            <a:ext cx="11768328" cy="981986"/>
            <a:chOff x="0" y="2016224"/>
            <a:chExt cx="8696355" cy="91390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2016224"/>
              <a:ext cx="8696355" cy="913901"/>
            </a:xfrm>
            <a:prstGeom prst="round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" name="Скругленный прямоугольник 4"/>
            <p:cNvSpPr/>
            <p:nvPr/>
          </p:nvSpPr>
          <p:spPr>
            <a:xfrm>
              <a:off x="70131" y="2061540"/>
              <a:ext cx="8581627" cy="8232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5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Участник городского </a:t>
              </a:r>
              <a:r>
                <a:rPr lang="ru-RU" sz="25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проекта «Духовно-нравственное воспитание детей дошкольного возраста»</a:t>
              </a: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42632" t="16858" r="24258" b="4064"/>
          <a:stretch/>
        </p:blipFill>
        <p:spPr>
          <a:xfrm>
            <a:off x="268641" y="2398056"/>
            <a:ext cx="3158132" cy="424281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193" t="18381" r="17420" b="12361"/>
          <a:stretch/>
        </p:blipFill>
        <p:spPr>
          <a:xfrm>
            <a:off x="3153635" y="1468129"/>
            <a:ext cx="4325179" cy="321636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0480" t="18414" r="17513" b="12667"/>
          <a:stretch/>
        </p:blipFill>
        <p:spPr>
          <a:xfrm>
            <a:off x="7178040" y="3103718"/>
            <a:ext cx="4837176" cy="360573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7889021" y="1468129"/>
            <a:ext cx="353183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ЗАБОТЯСЬ О БУДУЩЕМ – </a:t>
            </a:r>
            <a:endParaRPr lang="ru-RU" sz="25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ХРАНИМ </a:t>
            </a:r>
            <a:r>
              <a:rPr lang="ru-RU" sz="2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ПРОШЛОЕ</a:t>
            </a:r>
          </a:p>
        </p:txBody>
      </p:sp>
    </p:spTree>
    <p:extLst>
      <p:ext uri="{BB962C8B-B14F-4D97-AF65-F5344CB8AC3E}">
        <p14:creationId xmlns:p14="http://schemas.microsoft.com/office/powerpoint/2010/main" val="124141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73736" y="234166"/>
            <a:ext cx="11768328" cy="981986"/>
            <a:chOff x="0" y="2016224"/>
            <a:chExt cx="8696355" cy="91390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2016224"/>
              <a:ext cx="8696355" cy="913901"/>
            </a:xfrm>
            <a:prstGeom prst="round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70131" y="2061540"/>
              <a:ext cx="8581627" cy="8232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5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Участник совместной деятельности с дошкольными организациями в рамках сетевого проекта ГРЦ «ОРИН»</a:t>
              </a:r>
              <a:endPara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9790" t="20139" r="21919" b="4460"/>
          <a:stretch/>
        </p:blipFill>
        <p:spPr>
          <a:xfrm>
            <a:off x="292608" y="1390260"/>
            <a:ext cx="3090672" cy="407167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1805" r="4420" b="4978"/>
          <a:stretch/>
        </p:blipFill>
        <p:spPr>
          <a:xfrm>
            <a:off x="292608" y="5636047"/>
            <a:ext cx="3108960" cy="1133856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127592"/>
              </p:ext>
            </p:extLst>
          </p:nvPr>
        </p:nvGraphicFramePr>
        <p:xfrm>
          <a:off x="8001256" y="2933360"/>
          <a:ext cx="4030098" cy="3114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Acrobat Document" r:id="rId5" imgW="7543800" imgH="5829044" progId="Acrobat.Document.DC">
                  <p:embed/>
                </p:oleObj>
              </mc:Choice>
              <mc:Fallback>
                <p:oleObj name="Acrobat Document" r:id="rId5" imgW="7543800" imgH="582904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01256" y="2933360"/>
                        <a:ext cx="4030098" cy="3114167"/>
                      </a:xfrm>
                      <a:prstGeom prst="rect">
                        <a:avLst/>
                      </a:prstGeom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074337"/>
              </p:ext>
            </p:extLst>
          </p:nvPr>
        </p:nvGraphicFramePr>
        <p:xfrm>
          <a:off x="3569496" y="3318694"/>
          <a:ext cx="4245544" cy="3280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Acrobat Document" r:id="rId7" imgW="7543800" imgH="5829044" progId="Acrobat.Document.DC">
                  <p:embed/>
                </p:oleObj>
              </mc:Choice>
              <mc:Fallback>
                <p:oleObj name="Acrobat Document" r:id="rId7" imgW="7543800" imgH="582904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69496" y="3318694"/>
                        <a:ext cx="4245544" cy="3280648"/>
                      </a:xfrm>
                      <a:prstGeom prst="rect">
                        <a:avLst/>
                      </a:prstGeom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569496" y="1390260"/>
            <a:ext cx="817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Цель: создание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условий для обеспечения эффективного взаимодействия и сотрудничества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сфере информационной, научно-методической и организационной деятельности, содействия проведению работ и исследований по развитию направления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рамках реализации сетевого проекта ГРЦ инженерно-технологического образования «Профинжиниринг: от детского сада в будущую профессию».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354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441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Monotype Corsiva</vt:lpstr>
      <vt:lpstr>Times New Roman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ESV</dc:creator>
  <cp:lastModifiedBy>ESV</cp:lastModifiedBy>
  <cp:revision>18</cp:revision>
  <dcterms:created xsi:type="dcterms:W3CDTF">2024-02-19T09:24:30Z</dcterms:created>
  <dcterms:modified xsi:type="dcterms:W3CDTF">2025-05-20T12:26:49Z</dcterms:modified>
</cp:coreProperties>
</file>